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slideLayout" Target="../slideLayouts/slideLayout6.xml"/><Relationship Id="rId1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RenewAgra: Parcours de Transformation SAP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Autonomiser l'agriculture mondiale avec une intelligence numérique unifiée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18053"/>
            <a:ext cx="5603200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Points Clés à Retenir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0784" y="1654493"/>
            <a:ext cx="3675578" cy="2740462"/>
          </a:xfrm>
          <a:prstGeom prst="roundRect">
            <a:avLst>
              <a:gd name="adj" fmla="val 1962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2479" y="1886188"/>
            <a:ext cx="3095625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Écosystème SAP Unifié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2479" y="2370773"/>
            <a:ext cx="3212187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Intégration transparente de toutes les divisions pour une efficacité opérationnelle cohérente et une gouvernance simplifiée.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438" y="1654493"/>
            <a:ext cx="3675578" cy="2740462"/>
          </a:xfrm>
          <a:prstGeom prst="roundRect">
            <a:avLst>
              <a:gd name="adj" fmla="val 19629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2133" y="188618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Croissance Durable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2133" y="2370773"/>
            <a:ext cx="3212187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Modèle fondé sur les données activant l'innovation agricole, la durabilité environnementale et la rentabilité concurrentielle.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0784" y="4619030"/>
            <a:ext cx="7575233" cy="2023467"/>
          </a:xfrm>
          <a:prstGeom prst="roundRect">
            <a:avLst>
              <a:gd name="adj" fmla="val 26584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02479" y="4850725"/>
            <a:ext cx="2849999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Leadership Agri-Tech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2479" y="5335310"/>
            <a:ext cx="7111841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RenewAgra se positionne comme innovateur numérique mondial, établissant de nouveaux standards dans la transformation de l'agriculture.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70784" y="6894552"/>
            <a:ext cx="75752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 parcours vers une excellence opérationnelle transformatrice commence maintenant.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2804"/>
            <a:ext cx="6478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À Propos de RenewAgra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31745"/>
            <a:ext cx="3664744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66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Fondée en 1974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56598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Leader établi dans l'agriculture mondiale depuis cinq décennies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531745"/>
            <a:ext cx="3664863" cy="2047994"/>
          </a:xfrm>
          <a:prstGeom prst="roundRect">
            <a:avLst>
              <a:gd name="adj" fmla="val 996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766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Présence Mondiale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25659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Siège au Danemark avec filiales en Inde et au Brésil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06553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0409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Chiffres Clés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53140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45 000 employés | Chiffre d'affaires de 6,7 milliards USD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83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Trois divisions stratégiques: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CropCo, TransCrop, EnvoData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95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3143726"/>
            <a:ext cx="4899184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Défis Actuels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5800" y="4049911"/>
            <a:ext cx="6531412" cy="1801535"/>
          </a:xfrm>
          <a:prstGeom prst="roundRect">
            <a:avLst>
              <a:gd name="adj" fmla="val 6091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62940" y="4049911"/>
            <a:ext cx="91440" cy="1801535"/>
          </a:xfrm>
          <a:prstGeom prst="roundRect">
            <a:avLst>
              <a:gd name="adj" fmla="val 192883"/>
            </a:avLst>
          </a:prstGeom>
          <a:solidFill>
            <a:srgbClr val="FF7047"/>
          </a:solidFill>
          <a:ln/>
        </p:spPr>
      </p:sp>
      <p:sp>
        <p:nvSpPr>
          <p:cNvPr id="6" name="Text 3"/>
          <p:cNvSpPr/>
          <p:nvPr/>
        </p:nvSpPr>
        <p:spPr>
          <a:xfrm>
            <a:off x="973098" y="4268629"/>
            <a:ext cx="3310176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Fragmentation Systématique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73098" y="4692253"/>
            <a:ext cx="6025396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Systèmes ERP fragmentés, applications héritées et tableurs Excel compromettent l'efficacité opérationnelle et l'intégrité des données.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3069" y="4049911"/>
            <a:ext cx="6531531" cy="1801535"/>
          </a:xfrm>
          <a:prstGeom prst="roundRect">
            <a:avLst>
              <a:gd name="adj" fmla="val 6091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0209" y="4049911"/>
            <a:ext cx="91440" cy="1801535"/>
          </a:xfrm>
          <a:prstGeom prst="roundRect">
            <a:avLst>
              <a:gd name="adj" fmla="val 192883"/>
            </a:avLst>
          </a:prstGeom>
          <a:solidFill>
            <a:srgbClr val="FF7047"/>
          </a:solidFill>
          <a:ln/>
        </p:spPr>
      </p:sp>
      <p:sp>
        <p:nvSpPr>
          <p:cNvPr id="10" name="Text 7"/>
          <p:cNvSpPr/>
          <p:nvPr/>
        </p:nvSpPr>
        <p:spPr>
          <a:xfrm>
            <a:off x="7700367" y="4268629"/>
            <a:ext cx="24495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Visibilité Limitée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700367" y="4692253"/>
            <a:ext cx="6025515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Les rapports manuels et l'absence d'analytique en temps réel retardent la prise de décision stratégique et la réactivité.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5800" y="6047303"/>
            <a:ext cx="6531412" cy="1488043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62940" y="6047303"/>
            <a:ext cx="91440" cy="1488043"/>
          </a:xfrm>
          <a:prstGeom prst="roundRect">
            <a:avLst>
              <a:gd name="adj" fmla="val 192883"/>
            </a:avLst>
          </a:prstGeom>
          <a:solidFill>
            <a:srgbClr val="FF7047"/>
          </a:solidFill>
          <a:ln/>
        </p:spPr>
      </p:sp>
      <p:sp>
        <p:nvSpPr>
          <p:cNvPr id="14" name="Text 11"/>
          <p:cNvSpPr/>
          <p:nvPr/>
        </p:nvSpPr>
        <p:spPr>
          <a:xfrm>
            <a:off x="973098" y="6266021"/>
            <a:ext cx="251674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Conformité Complexe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73098" y="6689646"/>
            <a:ext cx="6025396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Les exigences réglementaires multiples sur trois continents créent des risques de conformité et augmentent les coûts administratifs.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413069" y="6047303"/>
            <a:ext cx="6531531" cy="1488043"/>
          </a:xfrm>
          <a:prstGeom prst="roundRect">
            <a:avLst>
              <a:gd name="adj" fmla="val 7374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0209" y="6047303"/>
            <a:ext cx="91440" cy="1488043"/>
          </a:xfrm>
          <a:prstGeom prst="roundRect">
            <a:avLst>
              <a:gd name="adj" fmla="val 192883"/>
            </a:avLst>
          </a:prstGeom>
          <a:solidFill>
            <a:srgbClr val="FF7047"/>
          </a:solidFill>
          <a:ln/>
        </p:spPr>
      </p:sp>
      <p:sp>
        <p:nvSpPr>
          <p:cNvPr id="18" name="Text 15"/>
          <p:cNvSpPr/>
          <p:nvPr/>
        </p:nvSpPr>
        <p:spPr>
          <a:xfrm>
            <a:off x="7700367" y="6266021"/>
            <a:ext cx="2751892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Coordination Logistique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700367" y="6689646"/>
            <a:ext cx="6025515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L'absence de suivi en temps réel et la coordination manuelle ralentissent la chaîne d'approvisionnement mondiale.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9612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Solutions SAP Alignées aux Besoins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624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21385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Défi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8988" y="321385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État Actuel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48606" y="321385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Solution SAP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86417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Intégration de Données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88988" y="386417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Processus manuels fragmentés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48606" y="386417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SAP S/4HANA Cloud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51449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Logistique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288988" y="451449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Pas de suivi en temps réel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848606" y="451449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SAP Transportation Management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16481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Rapports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8988" y="516481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Rapports statiques et retardés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848606" y="516481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SAP Analytics Cloud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343" y="581513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Mobilité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8988" y="581513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Accès limité aux données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848606" y="581513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SAP Fiori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050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Parties Prenantes Clés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393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PDG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8417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Influence Majeure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83161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Alignement stratégique, ROI global, positionnement compétitif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08729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212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DSI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270271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Influence Majeure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20171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Modernisation informatique, intégration technique, sécurité des données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087291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4846320"/>
            <a:ext cx="3331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Directeurs Opérationnels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33673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Influence Moyenne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583572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Gains d'efficacité, optimisation des processus, satisfaction utilisateur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346859"/>
            <a:ext cx="339328" cy="33932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857256" y="4846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Directeur Financier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93790" y="533673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Influence Moyenne</a:t>
            </a:r>
            <a:endParaRPr lang="en-US" sz="1750" dirty="0"/>
          </a:p>
        </p:txBody>
      </p:sp>
      <p:sp>
        <p:nvSpPr>
          <p:cNvPr id="20" name="Text 12"/>
          <p:cNvSpPr/>
          <p:nvPr/>
        </p:nvSpPr>
        <p:spPr>
          <a:xfrm>
            <a:off x="793790" y="583572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ROI, conformité réglementaire, contrôle budgétaire</a:t>
            </a:r>
            <a:endParaRPr lang="en-US" sz="17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346859"/>
            <a:ext cx="339328" cy="339328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Partenaire SAP de Confiance: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Deloitte – expertise SAP mondiale et succès éprouvés dans le secteur agricole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940" y="520898"/>
            <a:ext cx="4735711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 par Division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2940" y="1586389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CropCo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662940" y="2071807"/>
            <a:ext cx="4126230" cy="1212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Cœur métier de production agricole. Priorité: modernisation des systèmes de gestion des cultures, durabilité opérationnelle, et efficacité des ressources.</a:t>
            </a:r>
            <a:endParaRPr lang="en-US" sz="1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3496866"/>
            <a:ext cx="4126230" cy="41262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58991" y="1586389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TransCrop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58991" y="2071807"/>
            <a:ext cx="4126230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Logistique et transport complexes. Priorité: conformité aux lois de transport, optimisation des routes, suivi en temps réel des expéditions.</a:t>
            </a:r>
            <a:endParaRPr lang="en-US" sz="1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91" y="3193852"/>
            <a:ext cx="4126230" cy="41262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855041" y="1586389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EnvoData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9855041" y="2071807"/>
            <a:ext cx="4126230" cy="909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Recherche et innovation intensives. Priorité: analytique évolutive, protection de la propriété intellectuelle, génération d'insights prédictifs.</a:t>
            </a:r>
            <a:endParaRPr lang="en-US" sz="14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041" y="3193852"/>
            <a:ext cx="4126230" cy="41262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965" y="567095"/>
            <a:ext cx="5549622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Écosystème SAP Intégré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65" y="1452443"/>
            <a:ext cx="574238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5537" y="1643777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SAP S/4HANA Cloud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435537" y="2057638"/>
            <a:ext cx="7038499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Plateforme ERP centralisée unifiant finance, chaîne d'approvisionnement et comptabilité pour tous les domaines opérationnels.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24" y="3052763"/>
            <a:ext cx="574238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2596" y="3244096"/>
            <a:ext cx="3737729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SAP Transportation Management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722596" y="3657957"/>
            <a:ext cx="6751439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Optimisation des routes, gestion des transporteurs et suivi en temps réel pour la logistique transfrontière efficace.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203" y="4653082"/>
            <a:ext cx="574238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9775" y="4844415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SAP Analytics Cloud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09775" y="5258276"/>
            <a:ext cx="6464260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Insights prédictifs, tableaux de bord en temps réel et automatisation décisionnelle alimentant la stratégie basée sur les données.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382" y="6253401"/>
            <a:ext cx="574238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96954" y="6444734"/>
            <a:ext cx="2392918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SAP Fiori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2296954" y="6858595"/>
            <a:ext cx="6177082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Interface mobile et rôles personnalisés garantissant l'accès équitable et la productivité des utilisateurs en tout lieu.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038" y="537210"/>
            <a:ext cx="9730145" cy="121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50"/>
              </a:lnSpc>
              <a:buNone/>
            </a:pPr>
            <a:r>
              <a:rPr lang="en-US" sz="7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Résultats Attendus</a:t>
            </a:r>
            <a:endParaRPr lang="en-US" sz="7650" dirty="0"/>
          </a:p>
        </p:txBody>
      </p:sp>
      <p:sp>
        <p:nvSpPr>
          <p:cNvPr id="3" name="Shape 1"/>
          <p:cNvSpPr/>
          <p:nvPr/>
        </p:nvSpPr>
        <p:spPr>
          <a:xfrm>
            <a:off x="681038" y="2142530"/>
            <a:ext cx="437793" cy="437793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13378" y="2209324"/>
            <a:ext cx="2584371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Opérations Simplifiées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313378" y="2629972"/>
            <a:ext cx="12635984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Unification des processus multi-pays pour une exécution cohérente et conforme à travers CropCo, TransCrop et EnvoData.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81038" y="3330297"/>
            <a:ext cx="437793" cy="437793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13378" y="3397091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Visibilité Complète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313378" y="3817739"/>
            <a:ext cx="12635984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Analytique en temps réel et tableaux de bord prédictifs activant la prise de décision rapide et l'anticipation des tendances.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81038" y="4518065"/>
            <a:ext cx="437793" cy="437793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313378" y="4584859"/>
            <a:ext cx="304871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Accélération Décisionnelle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313378" y="5005507"/>
            <a:ext cx="12635984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Réduction de 30% du temps de prise de décision grâce aux rapports automatisés et aux analyses intégrées.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81038" y="5705832"/>
            <a:ext cx="437793" cy="437793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313378" y="5772626"/>
            <a:ext cx="2526983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Conformité Renforcée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313378" y="6193274"/>
            <a:ext cx="12635984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Respect garanti des exigences réglementaires régionales avec audit automatisé et traçabilité complète des données.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81038" y="6893600"/>
            <a:ext cx="437793" cy="437793"/>
          </a:xfrm>
          <a:prstGeom prst="roundRect">
            <a:avLst>
              <a:gd name="adj" fmla="val 40006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313378" y="6960394"/>
            <a:ext cx="243244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Satisfaction Client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313378" y="7381042"/>
            <a:ext cx="12635984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Service amélioré via la coordination logistique optimisée, les livraisons plus rapides et une qualité produit accrue.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468" y="543997"/>
            <a:ext cx="7759065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Stratégie de Formation et d'Adoption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2468" y="2373749"/>
            <a:ext cx="3780592" cy="3042523"/>
          </a:xfrm>
          <a:prstGeom prst="roundRect">
            <a:avLst>
              <a:gd name="adj" fmla="val 3606"/>
            </a:avLst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692468" y="2350889"/>
            <a:ext cx="3780592" cy="91440"/>
          </a:xfrm>
          <a:prstGeom prst="roundRect">
            <a:avLst>
              <a:gd name="adj" fmla="val 194736"/>
            </a:avLst>
          </a:prstGeom>
          <a:solidFill>
            <a:srgbClr val="FF7047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077045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704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3939" y="2255044"/>
            <a:ext cx="237411" cy="2374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3090" y="2868335"/>
            <a:ext cx="247304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Formation Technique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13090" y="3296126"/>
            <a:ext cx="3339346" cy="1899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Certification complète sur SAP S/4HANA Cloud, intégration de configurations et gestion des données pour équipes informatiques et informatique métier.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4670822" y="2373749"/>
            <a:ext cx="3780711" cy="3042523"/>
          </a:xfrm>
          <a:prstGeom prst="roundRect">
            <a:avLst>
              <a:gd name="adj" fmla="val 3606"/>
            </a:avLst>
          </a:prstGeom>
          <a:solidFill>
            <a:srgbClr val="FFFFFF"/>
          </a:solidFill>
          <a:ln/>
        </p:spPr>
      </p:sp>
      <p:sp>
        <p:nvSpPr>
          <p:cNvPr id="11" name="Shape 7"/>
          <p:cNvSpPr/>
          <p:nvPr/>
        </p:nvSpPr>
        <p:spPr>
          <a:xfrm>
            <a:off x="4670822" y="2350889"/>
            <a:ext cx="3780711" cy="91440"/>
          </a:xfrm>
          <a:prstGeom prst="roundRect">
            <a:avLst>
              <a:gd name="adj" fmla="val 194736"/>
            </a:avLst>
          </a:prstGeom>
          <a:solidFill>
            <a:srgbClr val="FF7047"/>
          </a:solidFill>
          <a:ln/>
        </p:spPr>
      </p:sp>
      <p:sp>
        <p:nvSpPr>
          <p:cNvPr id="12" name="Shape 8"/>
          <p:cNvSpPr/>
          <p:nvPr/>
        </p:nvSpPr>
        <p:spPr>
          <a:xfrm>
            <a:off x="6264414" y="2077045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704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2412" y="2255044"/>
            <a:ext cx="237411" cy="23741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91445" y="2868335"/>
            <a:ext cx="2825353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 du Changement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4891445" y="3296126"/>
            <a:ext cx="3339465" cy="158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Stratégie d'adoption claire, communication organisée en phases, engagement utilisateur et support du changement culturel organisationnel.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692468" y="5910739"/>
            <a:ext cx="7759065" cy="1776174"/>
          </a:xfrm>
          <a:prstGeom prst="roundRect">
            <a:avLst>
              <a:gd name="adj" fmla="val 6178"/>
            </a:avLst>
          </a:prstGeom>
          <a:solidFill>
            <a:srgbClr val="FFFFFF"/>
          </a:solidFill>
          <a:ln/>
        </p:spPr>
      </p:sp>
      <p:sp>
        <p:nvSpPr>
          <p:cNvPr id="17" name="Shape 12"/>
          <p:cNvSpPr/>
          <p:nvPr/>
        </p:nvSpPr>
        <p:spPr>
          <a:xfrm>
            <a:off x="692468" y="5887879"/>
            <a:ext cx="7759065" cy="91440"/>
          </a:xfrm>
          <a:prstGeom prst="roundRect">
            <a:avLst>
              <a:gd name="adj" fmla="val 194736"/>
            </a:avLst>
          </a:prstGeom>
          <a:solidFill>
            <a:srgbClr val="FF7047"/>
          </a:solidFill>
          <a:ln/>
        </p:spPr>
      </p:sp>
      <p:sp>
        <p:nvSpPr>
          <p:cNvPr id="18" name="Shape 13"/>
          <p:cNvSpPr/>
          <p:nvPr/>
        </p:nvSpPr>
        <p:spPr>
          <a:xfrm>
            <a:off x="4275237" y="5614035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7047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3235" y="5792033"/>
            <a:ext cx="237411" cy="23741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13090" y="6405324"/>
            <a:ext cx="3172420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Gouvernance des Données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913090" y="6833116"/>
            <a:ext cx="7317819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Protocoles de qualité des données, validation analytique, conformité réglementaire et maintenance continue des standards d'intégrité des données.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2025-11-06T11:21:25Z</dcterms:created>
  <dcterms:modified xsi:type="dcterms:W3CDTF">2025-11-06T11:21:25Z</dcterms:modified>
</cp:coreProperties>
</file>